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0" r:id="rId2"/>
    <p:sldId id="257" r:id="rId3"/>
    <p:sldId id="258" r:id="rId4"/>
    <p:sldId id="261" r:id="rId5"/>
    <p:sldId id="262" r:id="rId6"/>
    <p:sldId id="259" r:id="rId7"/>
    <p:sldId id="267" r:id="rId8"/>
    <p:sldId id="263" r:id="rId9"/>
    <p:sldId id="265" r:id="rId10"/>
    <p:sldId id="268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C87F84-8507-4D5C-A793-A8FE4FE9372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B4E036-3B44-4C06-A3DA-1BD7BDAF6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048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Positive self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talk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is an inner monologue that makes you feel good about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yourself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 everything going on in your life. It's an optimistic voice in your head that encourages you to look at the bright side, pick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yourself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up when you fall and recognize when you fail.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4E036-3B44-4C06-A3DA-1BD7BDAF616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15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92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669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815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815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884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768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103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814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097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49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33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62992-7289-436B-9C2F-7376772F02B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36D6D-1BE0-4CC0-A5A7-2D08B0D5B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27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54762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 smtClean="0"/>
              <a:t>Whole School Assembly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1167363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2181FD-5223-4608-A61D-AB5785EE50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3621" y="645935"/>
            <a:ext cx="3584759" cy="556613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02400B7-057D-4F51-9B61-5E072EF70941}"/>
              </a:ext>
            </a:extLst>
          </p:cNvPr>
          <p:cNvSpPr/>
          <p:nvPr/>
        </p:nvSpPr>
        <p:spPr>
          <a:xfrm>
            <a:off x="10846965" y="5553512"/>
            <a:ext cx="1345035" cy="13044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26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Building Happy Life Habits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85933"/>
          </a:xfrm>
        </p:spPr>
        <p:txBody>
          <a:bodyPr>
            <a:normAutofit/>
          </a:bodyPr>
          <a:lstStyle/>
          <a:p>
            <a:r>
              <a:rPr lang="en-GB" sz="3600" dirty="0" smtClean="0"/>
              <a:t>Trick Box – 24 tricks introduced </a:t>
            </a:r>
          </a:p>
          <a:p>
            <a:pPr marL="0" indent="0">
              <a:buNone/>
            </a:pPr>
            <a:endParaRPr lang="en-GB" sz="3600" dirty="0" smtClean="0"/>
          </a:p>
          <a:p>
            <a:r>
              <a:rPr lang="en-GB" sz="3600" dirty="0" smtClean="0"/>
              <a:t>First 15 tricks will be introduced this year  </a:t>
            </a:r>
          </a:p>
          <a:p>
            <a:endParaRPr lang="en-GB" sz="3600" dirty="0"/>
          </a:p>
          <a:p>
            <a:r>
              <a:rPr lang="en-GB" sz="3600" dirty="0" smtClean="0"/>
              <a:t>Each trick will help us all develop positive skills and habits to help us be the best that we can be </a:t>
            </a:r>
          </a:p>
          <a:p>
            <a:endParaRPr lang="en-GB" sz="3600" dirty="0"/>
          </a:p>
          <a:p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9CF723-0C00-42ED-91A0-466855647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207" y="235323"/>
            <a:ext cx="2038424" cy="24003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2181FD-5223-4608-A61D-AB5785EE50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38" y="5809129"/>
            <a:ext cx="781835" cy="88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303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F5EF45B1-B940-41DC-9983-8F8F7AF56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252" y="460237"/>
            <a:ext cx="8318114" cy="5566461"/>
          </a:xfr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84C7741B-D1B0-4C99-8D38-24D223ED948B}"/>
              </a:ext>
            </a:extLst>
          </p:cNvPr>
          <p:cNvSpPr txBox="1">
            <a:spLocks/>
          </p:cNvSpPr>
          <p:nvPr/>
        </p:nvSpPr>
        <p:spPr>
          <a:xfrm>
            <a:off x="573086" y="1057014"/>
            <a:ext cx="2382766" cy="341102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/>
              <a:t>Trick Box programmes </a:t>
            </a:r>
            <a:r>
              <a:rPr lang="en-GB" sz="2400" dirty="0"/>
              <a:t>develop personal skills in 4 key areas </a:t>
            </a:r>
            <a:r>
              <a:rPr lang="en-GB" sz="2400" b="1" dirty="0"/>
              <a:t>through positive habit formation.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892380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EF97B57-DCC5-4D98-885F-DD7B446A1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32" y="459100"/>
            <a:ext cx="5791869" cy="1052945"/>
          </a:xfrm>
        </p:spPr>
        <p:txBody>
          <a:bodyPr>
            <a:normAutofit fontScale="90000"/>
          </a:bodyPr>
          <a:lstStyle/>
          <a:p>
            <a:r>
              <a:rPr lang="en-GB" sz="2700" dirty="0">
                <a:latin typeface="+mn-lt"/>
              </a:rPr>
              <a:t>Trick Box outcomes are built around the </a:t>
            </a:r>
            <a:r>
              <a:rPr lang="en-GB" sz="2700" b="1" dirty="0">
                <a:latin typeface="+mn-lt"/>
              </a:rPr>
              <a:t>happy life habits </a:t>
            </a:r>
            <a:r>
              <a:rPr lang="en-GB" sz="2700" dirty="0">
                <a:latin typeface="+mn-lt"/>
              </a:rPr>
              <a:t>we all need to thrive. </a:t>
            </a:r>
            <a:r>
              <a:rPr lang="en-GB" sz="2400" dirty="0">
                <a:latin typeface="+mn-lt"/>
              </a:rPr>
              <a:t/>
            </a:r>
            <a:br>
              <a:rPr lang="en-GB" sz="2400" dirty="0">
                <a:latin typeface="+mn-lt"/>
              </a:rPr>
            </a:br>
            <a:endParaRPr lang="en-GB" sz="2400" dirty="0">
              <a:latin typeface="+mn-lt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2AB968F-19E3-4B83-B09B-1B502DE318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63578" y="527339"/>
            <a:ext cx="6922072" cy="6622472"/>
          </a:xfrm>
        </p:spPr>
        <p:txBody>
          <a:bodyPr>
            <a:normAutofit fontScale="25000" lnSpcReduction="20000"/>
          </a:bodyPr>
          <a:lstStyle/>
          <a:p>
            <a:pPr lvl="0">
              <a:spcBef>
                <a:spcPts val="0"/>
              </a:spcBef>
            </a:pPr>
            <a:r>
              <a:rPr lang="en-GB" sz="8000" b="1" dirty="0">
                <a:solidFill>
                  <a:schemeClr val="tx1"/>
                </a:solidFill>
              </a:rPr>
              <a:t>Confidence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say positive things to myself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am confident in my mind and body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have a strong inner voice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stretch my comfort zones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create confident feelings </a:t>
            </a:r>
          </a:p>
          <a:p>
            <a:pPr lvl="0">
              <a:spcBef>
                <a:spcPts val="0"/>
              </a:spcBef>
            </a:pPr>
            <a:endParaRPr lang="en-GB" sz="8000" dirty="0">
              <a:solidFill>
                <a:schemeClr val="tx1"/>
              </a:solidFill>
            </a:endParaRPr>
          </a:p>
          <a:p>
            <a:pPr lvl="0">
              <a:spcBef>
                <a:spcPts val="0"/>
              </a:spcBef>
            </a:pPr>
            <a:r>
              <a:rPr lang="en-GB" sz="8000" b="1" dirty="0">
                <a:solidFill>
                  <a:schemeClr val="tx1"/>
                </a:solidFill>
              </a:rPr>
              <a:t>Calm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calm myself down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relax my whole body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find solutions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find a sunny side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choose my state    </a:t>
            </a:r>
          </a:p>
          <a:p>
            <a:pPr lvl="0">
              <a:spcBef>
                <a:spcPts val="0"/>
              </a:spcBef>
            </a:pPr>
            <a:endParaRPr lang="en-GB" sz="8000" dirty="0">
              <a:solidFill>
                <a:schemeClr val="tx1"/>
              </a:solidFill>
            </a:endParaRPr>
          </a:p>
          <a:p>
            <a:pPr lvl="0">
              <a:spcBef>
                <a:spcPts val="0"/>
              </a:spcBef>
            </a:pPr>
            <a:r>
              <a:rPr lang="en-GB" sz="8000" b="1" dirty="0">
                <a:solidFill>
                  <a:schemeClr val="tx1"/>
                </a:solidFill>
              </a:rPr>
              <a:t>Communication</a:t>
            </a:r>
          </a:p>
          <a:p>
            <a:pPr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negotiate confidently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make positive choices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set boundaries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say ‘yes’ to new opportunities </a:t>
            </a:r>
          </a:p>
          <a:p>
            <a:pPr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create different results  </a:t>
            </a:r>
          </a:p>
          <a:p>
            <a:pPr lvl="0">
              <a:spcBef>
                <a:spcPts val="0"/>
              </a:spcBef>
            </a:pPr>
            <a:endParaRPr lang="en-GB" sz="8000" dirty="0">
              <a:solidFill>
                <a:schemeClr val="tx1"/>
              </a:solidFill>
            </a:endParaRPr>
          </a:p>
          <a:p>
            <a:pPr lvl="0">
              <a:spcBef>
                <a:spcPts val="0"/>
              </a:spcBef>
            </a:pPr>
            <a:r>
              <a:rPr lang="en-GB" sz="8000" b="1" dirty="0">
                <a:solidFill>
                  <a:schemeClr val="tx1"/>
                </a:solidFill>
              </a:rPr>
              <a:t>Creativity </a:t>
            </a:r>
          </a:p>
          <a:p>
            <a:pPr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do new things </a:t>
            </a:r>
          </a:p>
          <a:p>
            <a:pPr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have creative ideas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push through limiting beliefs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plan steps towards my goals </a:t>
            </a:r>
          </a:p>
          <a:p>
            <a:pPr lvl="0"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I self-praise </a:t>
            </a:r>
          </a:p>
          <a:p>
            <a:pPr lvl="0">
              <a:spcBef>
                <a:spcPts val="0"/>
              </a:spcBef>
            </a:pPr>
            <a:endParaRPr lang="en-GB" sz="80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GB" sz="8000" dirty="0">
                <a:solidFill>
                  <a:schemeClr val="tx1"/>
                </a:solidFill>
              </a:rPr>
              <a:t> </a:t>
            </a:r>
          </a:p>
          <a:p>
            <a:pPr lvl="0">
              <a:spcBef>
                <a:spcPts val="0"/>
              </a:spcBef>
            </a:pPr>
            <a:endParaRPr lang="en-GB" sz="55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30F102F-9E92-4344-AED0-700C42BB26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858" y="1716232"/>
            <a:ext cx="3564565" cy="437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604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33487"/>
            <a:ext cx="10515600" cy="6368528"/>
          </a:xfrm>
        </p:spPr>
        <p:txBody>
          <a:bodyPr>
            <a:normAutofit/>
          </a:bodyPr>
          <a:lstStyle/>
          <a:p>
            <a:r>
              <a:rPr lang="en-GB" dirty="0" smtClean="0">
                <a:ea typeface="Daviz Industries" pitchFamily="2" charset="-128"/>
                <a:cs typeface="Calibri" panose="020F0502020204030204" pitchFamily="34" charset="0"/>
              </a:rPr>
              <a:t>Trick Box will help you talk </a:t>
            </a:r>
            <a:r>
              <a:rPr lang="en-GB" dirty="0">
                <a:ea typeface="Daviz Industries" pitchFamily="2" charset="-128"/>
                <a:cs typeface="Calibri" panose="020F0502020204030204" pitchFamily="34" charset="0"/>
              </a:rPr>
              <a:t>about </a:t>
            </a:r>
            <a:r>
              <a:rPr lang="en-GB" dirty="0" smtClean="0">
                <a:ea typeface="Daviz Industries" pitchFamily="2" charset="-128"/>
                <a:cs typeface="Calibri" panose="020F0502020204030204" pitchFamily="34" charset="0"/>
              </a:rPr>
              <a:t>your </a:t>
            </a:r>
            <a:r>
              <a:rPr lang="en-GB" dirty="0">
                <a:ea typeface="Daviz Industries" pitchFamily="2" charset="-128"/>
                <a:cs typeface="Calibri" panose="020F0502020204030204" pitchFamily="34" charset="0"/>
              </a:rPr>
              <a:t>emotions and develop the </a:t>
            </a:r>
            <a:r>
              <a:rPr lang="en-GB" dirty="0" smtClean="0">
                <a:ea typeface="Daviz Industries" pitchFamily="2" charset="-128"/>
                <a:cs typeface="Calibri" panose="020F0502020204030204" pitchFamily="34" charset="0"/>
              </a:rPr>
              <a:t>skills </a:t>
            </a:r>
            <a:r>
              <a:rPr lang="en-GB" dirty="0">
                <a:ea typeface="Daviz Industries" pitchFamily="2" charset="-128"/>
                <a:cs typeface="Calibri" panose="020F0502020204030204" pitchFamily="34" charset="0"/>
              </a:rPr>
              <a:t>to deal with daily challenges. </a:t>
            </a:r>
            <a:endParaRPr lang="en-GB" dirty="0" smtClean="0">
              <a:ea typeface="Daviz Industries" pitchFamily="2" charset="-128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By using the tricks you </a:t>
            </a:r>
            <a:r>
              <a:rPr lang="en-GB" dirty="0" smtClean="0"/>
              <a:t>will develop </a:t>
            </a:r>
            <a:r>
              <a:rPr lang="en-GB" dirty="0" smtClean="0"/>
              <a:t>skills to </a:t>
            </a:r>
            <a:r>
              <a:rPr lang="en-GB" dirty="0"/>
              <a:t>help </a:t>
            </a:r>
            <a:r>
              <a:rPr lang="en-GB" dirty="0" smtClean="0"/>
              <a:t>you </a:t>
            </a:r>
            <a:r>
              <a:rPr lang="en-GB" dirty="0"/>
              <a:t>manage everyday life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Your teachers will use </a:t>
            </a:r>
            <a:r>
              <a:rPr lang="en-GB" dirty="0"/>
              <a:t>the tricks in class and </a:t>
            </a:r>
            <a:r>
              <a:rPr lang="en-GB" dirty="0" smtClean="0"/>
              <a:t>your parents can also practise using the tricks </a:t>
            </a:r>
            <a:r>
              <a:rPr lang="en-GB" dirty="0"/>
              <a:t>with </a:t>
            </a:r>
            <a:r>
              <a:rPr lang="en-GB" dirty="0" smtClean="0"/>
              <a:t>you </a:t>
            </a:r>
            <a:r>
              <a:rPr lang="en-GB" dirty="0"/>
              <a:t>at </a:t>
            </a:r>
            <a:r>
              <a:rPr lang="en-GB" dirty="0" smtClean="0"/>
              <a:t>home. </a:t>
            </a:r>
            <a:endParaRPr lang="en-GB" dirty="0"/>
          </a:p>
          <a:p>
            <a:endParaRPr lang="en-GB" sz="4000" dirty="0"/>
          </a:p>
        </p:txBody>
      </p:sp>
      <p:pic>
        <p:nvPicPr>
          <p:cNvPr id="4" name="Content Placeholder 13" descr="A close up of a sign&#10;&#10;Description automatically generated">
            <a:extLst>
              <a:ext uri="{FF2B5EF4-FFF2-40B4-BE49-F238E27FC236}">
                <a16:creationId xmlns:a16="http://schemas.microsoft.com/office/drawing/2014/main" id="{A56B9654-302C-4B98-830F-F35546408CB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758" y="4609799"/>
            <a:ext cx="6522484" cy="197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162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44C563D4-2FDA-496E-AD82-39E6C39C3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7" b="9731"/>
          <a:stretch/>
        </p:blipFill>
        <p:spPr>
          <a:xfrm>
            <a:off x="2807746" y="344040"/>
            <a:ext cx="6347011" cy="628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006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A B C D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5A68F08-FB25-477B-A74F-70E7F4508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675"/>
          <a:stretch/>
        </p:blipFill>
        <p:spPr>
          <a:xfrm>
            <a:off x="2345167" y="3919100"/>
            <a:ext cx="2302136" cy="26968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38287" y="1842469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 smtClean="0"/>
              <a:t>Your teachers will use the ABCD approach to help you </a:t>
            </a:r>
            <a:r>
              <a:rPr lang="en-GB" sz="2800" b="1" dirty="0" smtClean="0"/>
              <a:t>choose</a:t>
            </a:r>
            <a:r>
              <a:rPr lang="en-GB" sz="2800" dirty="0" smtClean="0"/>
              <a:t> </a:t>
            </a:r>
            <a:r>
              <a:rPr lang="en-GB" sz="2800" dirty="0"/>
              <a:t>tricks alongside other strategies from school or at home to help them towards positive action.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BF69A8-3AFB-4506-9520-506F7996F0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853" y="213124"/>
            <a:ext cx="4641027" cy="657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85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4C2EE34E-7D15-4BAB-A89D-7EBB163D5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3402" y="944369"/>
            <a:ext cx="2475110" cy="25931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2700" dirty="0">
                <a:latin typeface="+mn-lt"/>
                <a:ea typeface="Daviz Industries" pitchFamily="2" charset="-128"/>
                <a:cs typeface="Daviz Industries" pitchFamily="2" charset="-128"/>
              </a:rPr>
              <a:t>“The ‘Big Voice’ trick gives me confidence to know ‘I can do it’ when I’m singing in the choir.”  </a:t>
            </a:r>
            <a:br>
              <a:rPr lang="en-US" sz="2700" dirty="0">
                <a:latin typeface="+mn-lt"/>
                <a:ea typeface="Daviz Industries" pitchFamily="2" charset="-128"/>
                <a:cs typeface="Daviz Industries" pitchFamily="2" charset="-128"/>
              </a:rPr>
            </a:br>
            <a:r>
              <a:rPr lang="en-US" sz="2700" b="1" dirty="0">
                <a:latin typeface="+mn-lt"/>
                <a:ea typeface="Daviz Industries" pitchFamily="2" charset="-128"/>
                <a:cs typeface="Daviz Industries" pitchFamily="2" charset="-128"/>
              </a:rPr>
              <a:t>Sophie</a:t>
            </a:r>
            <a:r>
              <a:rPr lang="en-US" sz="2700" dirty="0">
                <a:latin typeface="+mn-lt"/>
                <a:ea typeface="Daviz Industries" pitchFamily="2" charset="-128"/>
                <a:cs typeface="Daviz Industries" pitchFamily="2" charset="-128"/>
              </a:rPr>
              <a:t> Year 5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BD83FCC-A51A-49D4-8E14-A8DFEE10C0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8748" y="3679678"/>
            <a:ext cx="3059487" cy="28648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ea typeface="Daviz Industries" pitchFamily="2" charset="-128"/>
                <a:cs typeface="Calibri" panose="020F0502020204030204" pitchFamily="34" charset="0"/>
              </a:rPr>
              <a:t>“The ‘Light Bulb’ trick helps me to think of the answers not the problem and the ‘Stand as If’ trick helps me to face my fears.”</a:t>
            </a:r>
          </a:p>
          <a:p>
            <a:r>
              <a:rPr lang="en-GB" sz="2400" b="1" dirty="0">
                <a:ea typeface="Daviz Industries" pitchFamily="2" charset="-128"/>
                <a:cs typeface="Calibri" panose="020F0502020204030204" pitchFamily="34" charset="0"/>
              </a:rPr>
              <a:t>Rebecca</a:t>
            </a:r>
            <a:r>
              <a:rPr lang="en-GB" sz="2400" dirty="0">
                <a:ea typeface="Daviz Industries" pitchFamily="2" charset="-128"/>
                <a:cs typeface="Calibri" panose="020F0502020204030204" pitchFamily="34" charset="0"/>
              </a:rPr>
              <a:t> Year 4</a:t>
            </a:r>
          </a:p>
          <a:p>
            <a:endParaRPr lang="en-US" sz="2400" dirty="0">
              <a:latin typeface="Calibri" panose="020F0502020204030204" pitchFamily="34" charset="0"/>
              <a:ea typeface="Daviz Industries" pitchFamily="2" charset="-128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DE347C-DB41-4EF6-A774-EA967B671037}"/>
              </a:ext>
            </a:extLst>
          </p:cNvPr>
          <p:cNvSpPr txBox="1"/>
          <p:nvPr/>
        </p:nvSpPr>
        <p:spPr>
          <a:xfrm>
            <a:off x="8243395" y="873464"/>
            <a:ext cx="20304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a typeface="Daviz Industries" pitchFamily="2" charset="-128"/>
                <a:cs typeface="Calibri" panose="020F0502020204030204" pitchFamily="34" charset="0"/>
              </a:rPr>
              <a:t>“I use the ‘Stand Tall’ trick to help me do difficult things.”</a:t>
            </a:r>
          </a:p>
          <a:p>
            <a:r>
              <a:rPr lang="en-US" sz="2400" b="1" dirty="0">
                <a:ea typeface="Daviz Industries" pitchFamily="2" charset="-128"/>
                <a:cs typeface="Calibri" panose="020F0502020204030204" pitchFamily="34" charset="0"/>
              </a:rPr>
              <a:t>Edward</a:t>
            </a:r>
            <a:r>
              <a:rPr lang="en-US" sz="2400" dirty="0">
                <a:ea typeface="Daviz Industries" pitchFamily="2" charset="-128"/>
                <a:cs typeface="Calibri" panose="020F0502020204030204" pitchFamily="34" charset="0"/>
              </a:rPr>
              <a:t> Year 4</a:t>
            </a:r>
            <a:endParaRPr lang="en-GB" sz="2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86545F4-EAE1-42EE-A08D-AC3ECB67E27B}"/>
              </a:ext>
            </a:extLst>
          </p:cNvPr>
          <p:cNvSpPr/>
          <p:nvPr/>
        </p:nvSpPr>
        <p:spPr>
          <a:xfrm>
            <a:off x="9416566" y="3613665"/>
            <a:ext cx="2700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alibri" panose="020F0502020204030204" pitchFamily="34" charset="0"/>
                <a:ea typeface="Daviz Industries" pitchFamily="2" charset="-128"/>
                <a:cs typeface="Calibri" panose="020F0502020204030204" pitchFamily="34" charset="0"/>
              </a:rPr>
              <a:t>“The ‘Big Yes’ trick helps me to do new things. It gives me confidence to have a go.”</a:t>
            </a:r>
            <a:br>
              <a:rPr lang="en-US" sz="2400" dirty="0">
                <a:latin typeface="Calibri" panose="020F0502020204030204" pitchFamily="34" charset="0"/>
                <a:ea typeface="Daviz Industries" pitchFamily="2" charset="-128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Daviz Industries" pitchFamily="2" charset="-128"/>
                <a:cs typeface="Calibri" panose="020F0502020204030204" pitchFamily="34" charset="0"/>
              </a:rPr>
              <a:t>Fin</a:t>
            </a:r>
            <a:r>
              <a:rPr lang="en-US" sz="2400" dirty="0">
                <a:latin typeface="Calibri" panose="020F0502020204030204" pitchFamily="34" charset="0"/>
                <a:ea typeface="Daviz Industries" pitchFamily="2" charset="-128"/>
                <a:cs typeface="Calibri" panose="020F0502020204030204" pitchFamily="34" charset="0"/>
              </a:rPr>
              <a:t> year 6</a:t>
            </a: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5807B9-5631-4F9A-890C-2E2060DE4E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20" y="873464"/>
            <a:ext cx="2371351" cy="26953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D31923E-4005-4223-82F6-94A367D4AC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577" y="668455"/>
            <a:ext cx="2270222" cy="26953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0E5D48D-A653-4038-98E4-D40DD2C15A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67" y="3727459"/>
            <a:ext cx="2682401" cy="26956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C9BC401-683E-45A8-9A37-E714EFA5EE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384" y="3613665"/>
            <a:ext cx="2270222" cy="268154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D4259BF-FD59-46CD-9956-3ADADF0DBC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830" y="5486524"/>
            <a:ext cx="746760" cy="114256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5BDB350-3948-4030-9ED6-68824BD8B150}"/>
              </a:ext>
            </a:extLst>
          </p:cNvPr>
          <p:cNvSpPr txBox="1"/>
          <p:nvPr/>
        </p:nvSpPr>
        <p:spPr>
          <a:xfrm>
            <a:off x="261053" y="206790"/>
            <a:ext cx="4418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Everyone has their favourite trick</a:t>
            </a:r>
          </a:p>
        </p:txBody>
      </p:sp>
    </p:spTree>
    <p:extLst>
      <p:ext uri="{BB962C8B-B14F-4D97-AF65-F5344CB8AC3E}">
        <p14:creationId xmlns:p14="http://schemas.microsoft.com/office/powerpoint/2010/main" val="3040209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Mirror </a:t>
            </a:r>
            <a:r>
              <a:rPr lang="en-GB" b="1" dirty="0" err="1" smtClean="0"/>
              <a:t>Mirror</a:t>
            </a:r>
            <a:endParaRPr lang="en-GB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1236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 first Trick: </a:t>
            </a:r>
            <a:r>
              <a:rPr lang="en-GB" i="1" dirty="0" smtClean="0"/>
              <a:t>Mirror </a:t>
            </a:r>
            <a:r>
              <a:rPr lang="en-GB" i="1" dirty="0" err="1" smtClean="0"/>
              <a:t>Mirror</a:t>
            </a:r>
            <a:endParaRPr lang="en-GB" i="1" dirty="0" smtClean="0"/>
          </a:p>
          <a:p>
            <a:r>
              <a:rPr lang="en-GB" dirty="0" smtClean="0"/>
              <a:t>Identify positive ‘self-talk’</a:t>
            </a:r>
          </a:p>
          <a:p>
            <a:r>
              <a:rPr lang="en-GB" dirty="0" smtClean="0"/>
              <a:t>Important to be a good friend to ourselves and say nice things to ourselves in our head</a:t>
            </a:r>
          </a:p>
          <a:p>
            <a:r>
              <a:rPr lang="en-GB" dirty="0" smtClean="0"/>
              <a:t>Get used to saying good things to ourselves and be on our own side- ‘Well done’, ‘You can do it’ ‘You’re doing your best’</a:t>
            </a:r>
          </a:p>
          <a:p>
            <a:r>
              <a:rPr lang="en-GB" dirty="0" smtClean="0"/>
              <a:t>When we need a boost or finding something difficult or someone is being unkind – have a kind voice in our own head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88" y="230188"/>
            <a:ext cx="2420471" cy="32283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2181FD-5223-4608-A61D-AB5785EE50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282" y="230188"/>
            <a:ext cx="878914" cy="99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370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8884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514</Words>
  <Application>Microsoft Office PowerPoint</Application>
  <PresentationFormat>Widescreen</PresentationFormat>
  <Paragraphs>63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Daviz Industries</vt:lpstr>
      <vt:lpstr>Office Theme</vt:lpstr>
      <vt:lpstr>Whole School Assembly</vt:lpstr>
      <vt:lpstr>PowerPoint Presentation</vt:lpstr>
      <vt:lpstr>Building Happy Life Habits</vt:lpstr>
      <vt:lpstr>PowerPoint Presentation</vt:lpstr>
      <vt:lpstr>Trick Box outcomes are built around the happy life habits we all need to thrive.  </vt:lpstr>
      <vt:lpstr>PowerPoint Presentation</vt:lpstr>
      <vt:lpstr>PowerPoint Presentation</vt:lpstr>
      <vt:lpstr>A B C D</vt:lpstr>
      <vt:lpstr>“The ‘Big Voice’ trick gives me confidence to know ‘I can do it’ when I’m singing in the choir.”   Sophie Year 5 </vt:lpstr>
      <vt:lpstr>Mirror Mirror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Robinson</dc:creator>
  <cp:lastModifiedBy>Sarah Robinson</cp:lastModifiedBy>
  <cp:revision>14</cp:revision>
  <dcterms:created xsi:type="dcterms:W3CDTF">2021-01-07T11:18:33Z</dcterms:created>
  <dcterms:modified xsi:type="dcterms:W3CDTF">2021-01-10T12:46:33Z</dcterms:modified>
</cp:coreProperties>
</file>